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9" r:id="rId5"/>
    <p:sldId id="314" r:id="rId6"/>
    <p:sldId id="287" r:id="rId7"/>
    <p:sldId id="307" r:id="rId8"/>
    <p:sldId id="310" r:id="rId9"/>
    <p:sldId id="311" r:id="rId10"/>
    <p:sldId id="312" r:id="rId11"/>
    <p:sldId id="313" r:id="rId12"/>
    <p:sldId id="308" r:id="rId13"/>
    <p:sldId id="319" r:id="rId14"/>
    <p:sldId id="315" r:id="rId15"/>
    <p:sldId id="316" r:id="rId16"/>
    <p:sldId id="317" r:id="rId17"/>
    <p:sldId id="318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/>
    <p:restoredTop sz="94694"/>
  </p:normalViewPr>
  <p:slideViewPr>
    <p:cSldViewPr snapToGrid="0">
      <p:cViewPr varScale="1">
        <p:scale>
          <a:sx n="107" d="100"/>
          <a:sy n="107" d="100"/>
        </p:scale>
        <p:origin x="144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0E45-4150-774C-926C-C38E8D3D53A2}" type="datetimeFigureOut">
              <a:rPr lang="en-US" smtClean="0"/>
              <a:t>4/7/26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21FDE-8B98-8341-81C2-8A3D3E8A1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0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E7591-6196-D9AE-DEF3-8E53D0320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415323-A0C9-674A-2E4E-DFA63CE5C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DC947D-D706-4F4A-C7FA-5C2F5C84C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DAA2-89B0-4F66-F957-AA38EE4FC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321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C7624-3284-77A5-C08E-8C4E82D1E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9143C-B8B5-E00E-1B2F-4BDC131D6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8671A-4DD5-2B7A-D0A7-8359CE76A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06EB1-CBC2-8DE1-BEC1-15345F840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25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72256-D4CF-AB56-52CC-E62084070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E6F93-09DC-EB04-0944-F8CBD9A59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507C3E-9E78-1D35-B2B0-72CF7CBA7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A69E0-0A0B-5F1F-90E5-6ADA44FF1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095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89FAE-DA74-D919-A795-5C20E9CF9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15D0AF-3B96-8D01-7169-E91A60E13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0A8C7-912D-6F23-CD80-CBE94A5EC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0571C-2AD9-CACD-066D-4FD3AB721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91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B204D-8933-8DEC-80FA-1EAD5A3CB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8653C-51B3-8BBB-2154-DFB86EBA5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BE9E5D-4F4A-4A2F-DCE4-F70F9B2EA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518A1-7909-AF90-536D-D4273EA49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571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1B3B4-A5A9-442E-B305-2C1B61528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23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42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A488B-D026-A543-A3A5-542C56E80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B93C5-A4E2-605C-D2CA-1A5A212D58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9D8BD-D4EA-6BD9-AF0B-A789005A8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DA8F0-DB97-7B22-FC3F-4CE90B1E7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3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CD4C0-C0EA-D532-B1DA-605408595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FC7217-67C5-375C-DE85-5D3807CDB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9B368F-115A-F38B-B194-8B1CEBAA2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31DB0-9C04-3E83-567D-8142B8045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81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0AEA9-CC5C-A37F-1082-1FC3F2D13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42FDC2-A429-3551-259E-B11DECE11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E2F51A-D4EA-E55F-E2CB-C839A04C5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4A825-D89E-5C8D-6024-A7C3AB740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07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C322C-0741-1A0D-3C96-1A9016DD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C0C253-45AF-C3EA-1D44-74DF53C45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F89883-A24D-18C4-6D0E-C43D534BA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8239D-5D45-9236-7234-B1B9F1670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14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361D7-5CB4-500A-1897-8651E54B4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5380F3-5907-E7F3-6585-E47AA1146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9B2C0-B55A-D97C-DEC4-AF84E5ACB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A0BE6-B012-12E7-A987-93E3BE277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11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FCFB1-A609-7C15-D82E-210E9BA1D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720FB-2664-7E6A-EAFA-BCABBFBA7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FB10BA-0311-3D93-20A5-4B4BFEDCD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C9D54-2800-2B8B-7BDA-3757FEC55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932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6B5AA-703B-5E51-15CC-4B134AF10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E66A2-ECC4-4C09-7397-7F97C46A9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96B218-E086-6F86-6F50-DFD38FA49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689C4-0D55-7488-1BEF-611FF8D96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54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A4A20-9E70-4ADF-93C1-5AE458194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749808"/>
            <a:ext cx="6812280" cy="4206240"/>
          </a:xfrm>
        </p:spPr>
        <p:txBody>
          <a:bodyPr anchor="t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1A2C5-995E-4938-A286-FF484EFA5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3" y="5257800"/>
            <a:ext cx="6812279" cy="130759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C6A8E625-65C2-D767-7DCE-651B5503EA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295144"/>
            <a:ext cx="6464808" cy="4379976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000"/>
            </a:lvl1pPr>
            <a:lvl2pPr marL="6858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2pPr>
            <a:lvl3pPr marL="11430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3pPr>
            <a:lvl4pPr marL="16002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4pPr>
            <a:lvl5pPr marL="20574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71816" y="2295144"/>
            <a:ext cx="3749040" cy="3840480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5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523744"/>
            <a:ext cx="10707624" cy="3657600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000"/>
            </a:lvl1pPr>
            <a:lvl2pPr marL="6858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2pPr>
            <a:lvl3pPr marL="11430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3pPr>
            <a:lvl4pPr marL="16002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4pPr>
            <a:lvl5pPr marL="20574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439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920A8F-16C2-B12B-3951-097B62DB8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25079"/>
            <a:ext cx="12192000" cy="3332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AF23EB-182C-6270-2663-CB53680A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813048"/>
            <a:ext cx="10780776" cy="2651760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900416" cy="35295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1051560"/>
            <a:ext cx="3566160" cy="1554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9328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6908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0"/>
            <a:ext cx="3648456" cy="5358384"/>
          </a:xfrm>
        </p:spPr>
        <p:txBody>
          <a:bodyPr anchor="b">
            <a:normAutofit/>
          </a:bodyPr>
          <a:lstStyle>
            <a:lvl1pPr>
              <a:defRPr sz="4000" spc="-20"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90872" y="0"/>
            <a:ext cx="7498080" cy="34198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4064" y="3841750"/>
            <a:ext cx="660196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85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34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560" y="685800"/>
            <a:ext cx="5943600" cy="4379976"/>
          </a:xfrm>
        </p:spPr>
        <p:txBody>
          <a:bodyPr anchor="t">
            <a:normAutofit/>
          </a:bodyPr>
          <a:lstStyle>
            <a:lvl1pPr>
              <a:defRPr sz="6000" spc="-20" baseline="0">
                <a:solidFill>
                  <a:schemeClr val="bg1"/>
                </a:solidFill>
              </a:defRPr>
            </a:lvl1pPr>
          </a:lstStyle>
          <a:p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3560" y="5065776"/>
            <a:ext cx="5945393" cy="1108335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054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0201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6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85800"/>
            <a:ext cx="3867912" cy="5504688"/>
          </a:xfrm>
        </p:spPr>
        <p:txBody>
          <a:bodyPr anchor="ctr">
            <a:normAutofit/>
          </a:bodyPr>
          <a:lstStyle>
            <a:lvl1pPr>
              <a:defRPr sz="4000" spc="-20"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65776" y="0"/>
            <a:ext cx="7123176" cy="19659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4144" y="2496312"/>
            <a:ext cx="5705856" cy="38221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377440"/>
            <a:ext cx="5157216" cy="3840480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4496" y="2377440"/>
            <a:ext cx="5157216" cy="3840480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52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23176" y="-1"/>
            <a:ext cx="506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6680" y="667512"/>
            <a:ext cx="3867912" cy="552297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8136" y="859536"/>
            <a:ext cx="5166360" cy="1499616"/>
          </a:xfrm>
        </p:spPr>
        <p:txBody>
          <a:bodyPr/>
          <a:lstStyle>
            <a:lvl1pPr marL="512064" indent="-512064"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 sz="2000"/>
            </a:lvl1pPr>
            <a:lvl2pPr marL="1097280" indent="-457200">
              <a:spcBef>
                <a:spcPts val="1000"/>
              </a:spcBef>
              <a:buClr>
                <a:schemeClr val="accent3">
                  <a:lumMod val="50000"/>
                </a:schemeClr>
              </a:buClr>
              <a:buFont typeface="+mj-lt"/>
              <a:buAutoNum type="alphaLcPeriod"/>
              <a:defRPr/>
            </a:lvl2pPr>
            <a:lvl3pPr marL="164592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8136" y="2706624"/>
            <a:ext cx="5084064" cy="3383280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B786C7-B8F9-4072-AAAA-17258464D7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2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615184"/>
            <a:ext cx="5614416" cy="384048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23176" y="1958009"/>
            <a:ext cx="5068824" cy="4899991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42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523744"/>
            <a:ext cx="2862072" cy="356616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67912" y="2523744"/>
            <a:ext cx="7808976" cy="3694176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0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EE518CBA-D8B4-47B2-892B-826C26D1B466}" type="datetimeFigureOut">
              <a:rPr lang="en-US" smtClean="0"/>
              <a:pPr/>
              <a:t>4/7/26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sz="10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englandrugby.com/run/refereeing/supporting-officials/referee-organisations/support-match-officials" TargetMode="External"/><Relationship Id="rId7" Type="http://schemas.openxmlformats.org/officeDocument/2006/relationships/hyperlink" Target="https://www.facebook.com/RFURef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va.com/design/DAGQchxV-qM/gp8_Zi38i1aFxtZAXnPRFA/view" TargetMode="External"/><Relationship Id="rId5" Type="http://schemas.openxmlformats.org/officeDocument/2006/relationships/hyperlink" Target="https://rfu.widen.net/s/vqdqgzg9kx/referee-match-day-experience-guidance-v1.516122025-1" TargetMode="External"/><Relationship Id="rId4" Type="http://schemas.openxmlformats.org/officeDocument/2006/relationships/hyperlink" Target="https://rfu.widen.net/s/g2vxhfdxsw/referee-match-day-experience-new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749808"/>
            <a:ext cx="6812280" cy="4206240"/>
          </a:xfrm>
        </p:spPr>
        <p:txBody>
          <a:bodyPr anchor="t">
            <a:noAutofit/>
          </a:bodyPr>
          <a:lstStyle/>
          <a:p>
            <a:r>
              <a:rPr lang="en-US" dirty="0"/>
              <a:t>Referee Match Day Experience</a:t>
            </a:r>
            <a:br>
              <a:rPr lang="en-US" dirty="0"/>
            </a:br>
            <a:r>
              <a:rPr lang="en-US" dirty="0"/>
              <a:t>Form [RMDE]</a:t>
            </a:r>
            <a:br>
              <a:rPr lang="en-US" dirty="0"/>
            </a:br>
            <a:r>
              <a:rPr lang="en-US" i="1" dirty="0"/>
              <a:t>Process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8A7A94-3AF6-5285-93E8-A794E9FC9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48768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F909860-D2D0-30B7-3912-DCC7A37C635D}"/>
              </a:ext>
            </a:extLst>
          </p:cNvPr>
          <p:cNvGrpSpPr/>
          <p:nvPr/>
        </p:nvGrpSpPr>
        <p:grpSpPr>
          <a:xfrm>
            <a:off x="5351964" y="4702629"/>
            <a:ext cx="1236916" cy="1733797"/>
            <a:chOff x="6030783" y="4714504"/>
            <a:chExt cx="1236916" cy="17337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B6A945-CD6D-2C03-A97D-F584EC850BA3}"/>
                </a:ext>
              </a:extLst>
            </p:cNvPr>
            <p:cNvSpPr/>
            <p:nvPr/>
          </p:nvSpPr>
          <p:spPr>
            <a:xfrm>
              <a:off x="6030783" y="4714504"/>
              <a:ext cx="1236916" cy="17337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KSRFUR / SE Federation Archives - Ambition Sport">
              <a:extLst>
                <a:ext uri="{FF2B5EF4-FFF2-40B4-BE49-F238E27FC236}">
                  <a16:creationId xmlns:a16="http://schemas.microsoft.com/office/drawing/2014/main" id="{538A1A6F-B206-13E5-A92A-794E12ED3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417" y="5043176"/>
              <a:ext cx="787648" cy="1076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46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5FF91-F1A5-90DB-D299-D86B585FA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BAF1A5E-21C8-D91E-948C-28D95DF6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0"/>
            <a:ext cx="3648456" cy="5358384"/>
          </a:xfrm>
        </p:spPr>
        <p:txBody>
          <a:bodyPr>
            <a:noAutofit/>
          </a:bodyPr>
          <a:lstStyle/>
          <a:p>
            <a:r>
              <a:rPr lang="en-US" dirty="0"/>
              <a:t>Post-Match</a:t>
            </a:r>
            <a:br>
              <a:rPr lang="en-US" dirty="0"/>
            </a:br>
            <a:r>
              <a:rPr lang="en-US" dirty="0"/>
              <a:t>ADVISER REPORT (2)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E46BA-F8B0-D77B-CF30-EC81027F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82" y="0"/>
            <a:ext cx="3959458" cy="5358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36B6A-09AE-FB2B-B2F1-E782EEB04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82" y="1195381"/>
            <a:ext cx="4187704" cy="5662619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D95182-D6DF-760E-A393-C8DC1BE28A41}"/>
              </a:ext>
            </a:extLst>
          </p:cNvPr>
          <p:cNvSpPr/>
          <p:nvPr/>
        </p:nvSpPr>
        <p:spPr>
          <a:xfrm>
            <a:off x="5297557" y="1165564"/>
            <a:ext cx="864704" cy="304235"/>
          </a:xfrm>
          <a:prstGeom prst="rect">
            <a:avLst/>
          </a:prstGeom>
          <a:solidFill>
            <a:srgbClr val="00FA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F18BAC-8456-66FA-2D81-CF6A694E1837}"/>
              </a:ext>
            </a:extLst>
          </p:cNvPr>
          <p:cNvSpPr/>
          <p:nvPr/>
        </p:nvSpPr>
        <p:spPr>
          <a:xfrm>
            <a:off x="6989004" y="1165564"/>
            <a:ext cx="864704" cy="304235"/>
          </a:xfrm>
          <a:prstGeom prst="rect">
            <a:avLst/>
          </a:prstGeom>
          <a:solidFill>
            <a:srgbClr val="00FA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67FE4B4-E6BB-7AE5-0EC2-E1254A13757E}"/>
              </a:ext>
            </a:extLst>
          </p:cNvPr>
          <p:cNvSpPr/>
          <p:nvPr/>
        </p:nvSpPr>
        <p:spPr>
          <a:xfrm rot="20700000">
            <a:off x="7911861" y="966625"/>
            <a:ext cx="419559" cy="207819"/>
          </a:xfrm>
          <a:prstGeom prst="rightArrow">
            <a:avLst/>
          </a:prstGeom>
          <a:solidFill>
            <a:srgbClr val="00FA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DBA478-0A0A-F972-9EEC-A9CB49E1D655}"/>
              </a:ext>
            </a:extLst>
          </p:cNvPr>
          <p:cNvSpPr txBox="1"/>
          <p:nvPr/>
        </p:nvSpPr>
        <p:spPr>
          <a:xfrm>
            <a:off x="8368747" y="521208"/>
            <a:ext cx="3756028" cy="585308"/>
          </a:xfrm>
          <a:prstGeom prst="rect">
            <a:avLst/>
          </a:prstGeom>
          <a:solidFill>
            <a:srgbClr val="00FA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Automatically Populated from Referee Work-Ons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D15B2D-ECB4-D08A-CEA0-21780380AA2F}"/>
              </a:ext>
            </a:extLst>
          </p:cNvPr>
          <p:cNvSpPr/>
          <p:nvPr/>
        </p:nvSpPr>
        <p:spPr>
          <a:xfrm>
            <a:off x="5297557" y="521208"/>
            <a:ext cx="864704" cy="644356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96A910-682A-EE4E-D21B-1446BEA36539}"/>
              </a:ext>
            </a:extLst>
          </p:cNvPr>
          <p:cNvSpPr/>
          <p:nvPr/>
        </p:nvSpPr>
        <p:spPr>
          <a:xfrm>
            <a:off x="6998269" y="521208"/>
            <a:ext cx="864704" cy="644356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DFA30C-65DF-B8F1-87CB-9DF3BF1C0676}"/>
              </a:ext>
            </a:extLst>
          </p:cNvPr>
          <p:cNvSpPr/>
          <p:nvPr/>
        </p:nvSpPr>
        <p:spPr>
          <a:xfrm>
            <a:off x="6222068" y="1839736"/>
            <a:ext cx="1631640" cy="825443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3E82B2-C434-64D4-11D7-8AFF5F77A701}"/>
              </a:ext>
            </a:extLst>
          </p:cNvPr>
          <p:cNvSpPr/>
          <p:nvPr/>
        </p:nvSpPr>
        <p:spPr>
          <a:xfrm>
            <a:off x="6222068" y="2896813"/>
            <a:ext cx="1631640" cy="825443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F3BD53-F831-CADB-5A01-F0AA27342AD2}"/>
              </a:ext>
            </a:extLst>
          </p:cNvPr>
          <p:cNvSpPr/>
          <p:nvPr/>
        </p:nvSpPr>
        <p:spPr>
          <a:xfrm>
            <a:off x="6207606" y="4026690"/>
            <a:ext cx="1631640" cy="825443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356A0A-C229-2E8A-0FBD-9D3008F5B274}"/>
              </a:ext>
            </a:extLst>
          </p:cNvPr>
          <p:cNvSpPr/>
          <p:nvPr/>
        </p:nvSpPr>
        <p:spPr>
          <a:xfrm>
            <a:off x="10182865" y="1853749"/>
            <a:ext cx="1714273" cy="929208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DFAEB6-583B-6ACD-2894-D00A09E6350C}"/>
              </a:ext>
            </a:extLst>
          </p:cNvPr>
          <p:cNvSpPr/>
          <p:nvPr/>
        </p:nvSpPr>
        <p:spPr>
          <a:xfrm>
            <a:off x="10172926" y="3082346"/>
            <a:ext cx="1714273" cy="853549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F0CC38-8E69-8BDF-DAE7-03D21DED97BA}"/>
              </a:ext>
            </a:extLst>
          </p:cNvPr>
          <p:cNvSpPr/>
          <p:nvPr/>
        </p:nvSpPr>
        <p:spPr>
          <a:xfrm>
            <a:off x="8331288" y="4149146"/>
            <a:ext cx="3565850" cy="853549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63DC5F35-941A-D679-8F7E-B975FEFDBE19}"/>
              </a:ext>
            </a:extLst>
          </p:cNvPr>
          <p:cNvSpPr/>
          <p:nvPr/>
        </p:nvSpPr>
        <p:spPr>
          <a:xfrm rot="8100000">
            <a:off x="7769360" y="5236996"/>
            <a:ext cx="723122" cy="276096"/>
          </a:xfrm>
          <a:prstGeom prst="rightArrow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88AD4E-F759-4933-65F0-658FF76E8C3F}"/>
              </a:ext>
            </a:extLst>
          </p:cNvPr>
          <p:cNvSpPr txBox="1"/>
          <p:nvPr/>
        </p:nvSpPr>
        <p:spPr>
          <a:xfrm>
            <a:off x="4810538" y="5622493"/>
            <a:ext cx="3013353" cy="763994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Completed by Referee Adviser/MOD</a:t>
            </a:r>
          </a:p>
        </p:txBody>
      </p:sp>
    </p:spTree>
    <p:extLst>
      <p:ext uri="{BB962C8B-B14F-4D97-AF65-F5344CB8AC3E}">
        <p14:creationId xmlns:p14="http://schemas.microsoft.com/office/powerpoint/2010/main" val="173278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EF49A-AAF9-4DE3-C0F3-A522A661D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5CA9C88-9C9D-E07E-62FC-FEDF95C6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0"/>
            <a:ext cx="3648456" cy="5358384"/>
          </a:xfrm>
        </p:spPr>
        <p:txBody>
          <a:bodyPr>
            <a:noAutofit/>
          </a:bodyPr>
          <a:lstStyle/>
          <a:p>
            <a:r>
              <a:rPr lang="en-US" dirty="0"/>
              <a:t>Post-Match</a:t>
            </a:r>
            <a:br>
              <a:rPr lang="en-US" dirty="0"/>
            </a:br>
            <a:r>
              <a:rPr lang="en-US" dirty="0"/>
              <a:t>ADVISER REPORT (3)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C20C3-0F83-3812-42F8-9A695E96B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8"/>
          <a:stretch>
            <a:fillRect/>
          </a:stretch>
        </p:blipFill>
        <p:spPr>
          <a:xfrm>
            <a:off x="4744746" y="183600"/>
            <a:ext cx="3804315" cy="4448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23F3C0-0910-8C44-4DB8-AF96CCBA5AB4}"/>
              </a:ext>
            </a:extLst>
          </p:cNvPr>
          <p:cNvSpPr/>
          <p:nvPr/>
        </p:nvSpPr>
        <p:spPr>
          <a:xfrm>
            <a:off x="6698973" y="1989427"/>
            <a:ext cx="1570383" cy="813408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00330-2761-789F-A28B-AE3D4A5A5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17" y="1989427"/>
            <a:ext cx="3553327" cy="4721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8B6E04C2-29B7-9CF3-BBFE-818A67A7D3C4}"/>
              </a:ext>
            </a:extLst>
          </p:cNvPr>
          <p:cNvSpPr/>
          <p:nvPr/>
        </p:nvSpPr>
        <p:spPr>
          <a:xfrm rot="10800000">
            <a:off x="8074401" y="5154037"/>
            <a:ext cx="1201311" cy="276096"/>
          </a:xfrm>
          <a:prstGeom prst="rightArrow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7447A-561E-76D5-B1D2-CEED6496D242}"/>
              </a:ext>
            </a:extLst>
          </p:cNvPr>
          <p:cNvSpPr/>
          <p:nvPr/>
        </p:nvSpPr>
        <p:spPr>
          <a:xfrm>
            <a:off x="9419472" y="3662513"/>
            <a:ext cx="2457789" cy="1336869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EE9E58-27E3-758F-EC9D-8E46CD15FFD0}"/>
              </a:ext>
            </a:extLst>
          </p:cNvPr>
          <p:cNvSpPr/>
          <p:nvPr/>
        </p:nvSpPr>
        <p:spPr>
          <a:xfrm>
            <a:off x="9419472" y="5141227"/>
            <a:ext cx="2457789" cy="1336869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5C27E5-4715-08BF-2D4D-BD5ECEFB3DB0}"/>
              </a:ext>
            </a:extLst>
          </p:cNvPr>
          <p:cNvSpPr txBox="1"/>
          <p:nvPr/>
        </p:nvSpPr>
        <p:spPr>
          <a:xfrm>
            <a:off x="4948153" y="4896581"/>
            <a:ext cx="3013353" cy="763994"/>
          </a:xfrm>
          <a:prstGeom prst="rect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Completed by Referee Adviser/MOD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B87EF53-F584-DECD-8DC6-9D349140480A}"/>
              </a:ext>
            </a:extLst>
          </p:cNvPr>
          <p:cNvSpPr/>
          <p:nvPr/>
        </p:nvSpPr>
        <p:spPr>
          <a:xfrm rot="5400000">
            <a:off x="6262547" y="5787473"/>
            <a:ext cx="384564" cy="276096"/>
          </a:xfrm>
          <a:prstGeom prst="rightArrow">
            <a:avLst/>
          </a:prstGeom>
          <a:solidFill>
            <a:srgbClr val="FF4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6C2074-1464-D0C5-BF87-FE1F6301CD4C}"/>
              </a:ext>
            </a:extLst>
          </p:cNvPr>
          <p:cNvSpPr txBox="1"/>
          <p:nvPr/>
        </p:nvSpPr>
        <p:spPr>
          <a:xfrm>
            <a:off x="4943272" y="6135324"/>
            <a:ext cx="323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“Save” Regularly to avoid losing 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170833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3C378-71FB-5B77-AAE4-3E728CCA2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EB1B1A7-4EE8-5224-D72C-1712549B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0"/>
            <a:ext cx="3900588" cy="5358384"/>
          </a:xfrm>
        </p:spPr>
        <p:txBody>
          <a:bodyPr>
            <a:noAutofit/>
          </a:bodyPr>
          <a:lstStyle/>
          <a:p>
            <a:r>
              <a:rPr lang="en-US" dirty="0"/>
              <a:t>Post-Match</a:t>
            </a:r>
            <a:br>
              <a:rPr lang="en-US" dirty="0"/>
            </a:br>
            <a:r>
              <a:rPr lang="en-US" dirty="0"/>
              <a:t>REFEREE NOTIFICATION</a:t>
            </a:r>
            <a:br>
              <a:rPr lang="en-US" dirty="0"/>
            </a:br>
            <a:r>
              <a:rPr lang="en-US" dirty="0"/>
              <a:t>+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76C98-19A3-38B1-B1CA-9B936057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12" y="109331"/>
            <a:ext cx="4755453" cy="319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CC89A9-10FA-7FFB-94C2-9E95F2A84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5"/>
          <a:stretch>
            <a:fillRect/>
          </a:stretch>
        </p:blipFill>
        <p:spPr>
          <a:xfrm>
            <a:off x="8070574" y="3549970"/>
            <a:ext cx="4214191" cy="3198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C8753E-876D-1811-ADE3-773707710066}"/>
              </a:ext>
            </a:extLst>
          </p:cNvPr>
          <p:cNvSpPr/>
          <p:nvPr/>
        </p:nvSpPr>
        <p:spPr>
          <a:xfrm>
            <a:off x="8986768" y="4377640"/>
            <a:ext cx="3009761" cy="1059064"/>
          </a:xfrm>
          <a:prstGeom prst="rect">
            <a:avLst/>
          </a:prstGeom>
          <a:solidFill>
            <a:srgbClr val="00FA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99403E4-C0A5-A50D-6137-081FC5D690EA}"/>
              </a:ext>
            </a:extLst>
          </p:cNvPr>
          <p:cNvSpPr/>
          <p:nvPr/>
        </p:nvSpPr>
        <p:spPr>
          <a:xfrm rot="12600000">
            <a:off x="7791306" y="4325443"/>
            <a:ext cx="1038117" cy="284693"/>
          </a:xfrm>
          <a:prstGeom prst="rightArrow">
            <a:avLst/>
          </a:prstGeom>
          <a:solidFill>
            <a:srgbClr val="00FA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9023B-A324-41E8-F530-0E2B3ED625CE}"/>
              </a:ext>
            </a:extLst>
          </p:cNvPr>
          <p:cNvSpPr txBox="1"/>
          <p:nvPr/>
        </p:nvSpPr>
        <p:spPr>
          <a:xfrm>
            <a:off x="5035827" y="3404711"/>
            <a:ext cx="2723323" cy="585308"/>
          </a:xfrm>
          <a:prstGeom prst="rect">
            <a:avLst/>
          </a:prstGeom>
          <a:solidFill>
            <a:srgbClr val="00FA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Completed by Referee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95FE866-CCAF-7A85-36C4-55A98E110B4F}"/>
              </a:ext>
            </a:extLst>
          </p:cNvPr>
          <p:cNvSpPr/>
          <p:nvPr/>
        </p:nvSpPr>
        <p:spPr>
          <a:xfrm rot="5400000">
            <a:off x="6191917" y="4133191"/>
            <a:ext cx="411140" cy="284693"/>
          </a:xfrm>
          <a:prstGeom prst="rightArrow">
            <a:avLst/>
          </a:prstGeom>
          <a:solidFill>
            <a:srgbClr val="00FA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39104-DA41-0A25-0E40-FBD886368A6F}"/>
              </a:ext>
            </a:extLst>
          </p:cNvPr>
          <p:cNvSpPr txBox="1"/>
          <p:nvPr/>
        </p:nvSpPr>
        <p:spPr>
          <a:xfrm>
            <a:off x="4924725" y="4518941"/>
            <a:ext cx="323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“Save” Regularly to avoid losing work in progress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0D8BA5D-D986-8A47-C75C-8FE5C82C056C}"/>
              </a:ext>
            </a:extLst>
          </p:cNvPr>
          <p:cNvSpPr/>
          <p:nvPr/>
        </p:nvSpPr>
        <p:spPr>
          <a:xfrm rot="5400000">
            <a:off x="6191801" y="5314284"/>
            <a:ext cx="411140" cy="284693"/>
          </a:xfrm>
          <a:prstGeom prst="rightArrow">
            <a:avLst/>
          </a:prstGeom>
          <a:solidFill>
            <a:srgbClr val="00FA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123FB0-7D3C-A7E7-2B42-9F3E0D07C78E}"/>
              </a:ext>
            </a:extLst>
          </p:cNvPr>
          <p:cNvSpPr txBox="1"/>
          <p:nvPr/>
        </p:nvSpPr>
        <p:spPr>
          <a:xfrm>
            <a:off x="4882541" y="5641102"/>
            <a:ext cx="323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complete, click “Final Version” checkbox to return the report to the Adviser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324019-6DF3-4819-6F31-12B3A6EC5ECA}"/>
              </a:ext>
            </a:extLst>
          </p:cNvPr>
          <p:cNvSpPr/>
          <p:nvPr/>
        </p:nvSpPr>
        <p:spPr>
          <a:xfrm>
            <a:off x="10177556" y="4400434"/>
            <a:ext cx="499384" cy="237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2E4569-1A6E-88DE-5C01-7D79566DC7A7}"/>
              </a:ext>
            </a:extLst>
          </p:cNvPr>
          <p:cNvSpPr txBox="1"/>
          <p:nvPr/>
        </p:nvSpPr>
        <p:spPr>
          <a:xfrm>
            <a:off x="9659064" y="546602"/>
            <a:ext cx="2337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draft report is completed by the adviser, referee will be notified by WTR email, with optional covering note from the adviser</a:t>
            </a:r>
          </a:p>
        </p:txBody>
      </p:sp>
    </p:spTree>
    <p:extLst>
      <p:ext uri="{BB962C8B-B14F-4D97-AF65-F5344CB8AC3E}">
        <p14:creationId xmlns:p14="http://schemas.microsoft.com/office/powerpoint/2010/main" val="400356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6E6CC-4D09-4A54-2B51-1C17DBC9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B620D93-783A-93A5-B6EE-28FDD4AD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0"/>
            <a:ext cx="3900588" cy="5358384"/>
          </a:xfrm>
        </p:spPr>
        <p:txBody>
          <a:bodyPr>
            <a:noAutofit/>
          </a:bodyPr>
          <a:lstStyle/>
          <a:p>
            <a:r>
              <a:rPr lang="en-US" dirty="0"/>
              <a:t>Post-Match</a:t>
            </a:r>
            <a:br>
              <a:rPr lang="en-US" dirty="0"/>
            </a:br>
            <a:r>
              <a:rPr lang="en-US" dirty="0"/>
              <a:t>FINAL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BD76E-AFFC-21E9-BDCE-B9E9951FB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80" y="1719470"/>
            <a:ext cx="6791249" cy="5022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F7F359-0864-8077-2D0E-E6DD06B82213}"/>
              </a:ext>
            </a:extLst>
          </p:cNvPr>
          <p:cNvSpPr txBox="1"/>
          <p:nvPr/>
        </p:nvSpPr>
        <p:spPr>
          <a:xfrm>
            <a:off x="5252980" y="643203"/>
            <a:ext cx="56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Adviser finalizes report </a:t>
            </a:r>
            <a:r>
              <a:rPr lang="en-US" dirty="0">
                <a:sym typeface="Wingdings" pitchFamily="2" charset="2"/>
              </a:rPr>
              <a:t> Referee notified by email  Report available in WTR</a:t>
            </a:r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06565CC-A2DE-9308-5A1E-1045EAFE85C8}"/>
              </a:ext>
            </a:extLst>
          </p:cNvPr>
          <p:cNvSpPr/>
          <p:nvPr/>
        </p:nvSpPr>
        <p:spPr>
          <a:xfrm rot="10800000">
            <a:off x="5676441" y="6091009"/>
            <a:ext cx="419559" cy="2078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52FC3E-D6BC-9475-C9DA-90C660FB56FA}"/>
              </a:ext>
            </a:extLst>
          </p:cNvPr>
          <p:cNvSpPr/>
          <p:nvPr/>
        </p:nvSpPr>
        <p:spPr>
          <a:xfrm>
            <a:off x="11120596" y="5453981"/>
            <a:ext cx="499384" cy="237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6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04E39-67B2-C886-39D4-033FCD4C3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224414A-A31A-6920-D649-B1727C2D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50" y="776940"/>
            <a:ext cx="3900588" cy="5358384"/>
          </a:xfrm>
        </p:spPr>
        <p:txBody>
          <a:bodyPr>
            <a:noAutofit/>
          </a:bodyPr>
          <a:lstStyle/>
          <a:p>
            <a:r>
              <a:rPr lang="en-US" dirty="0"/>
              <a:t>Post-Match</a:t>
            </a:r>
            <a:br>
              <a:rPr lang="en-US" dirty="0"/>
            </a:br>
            <a:r>
              <a:rPr lang="en-US" dirty="0"/>
              <a:t>FINAL</a:t>
            </a:r>
            <a:br>
              <a:rPr lang="en-US" dirty="0"/>
            </a:br>
            <a:r>
              <a:rPr lang="en-US" dirty="0"/>
              <a:t>REPORT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4BEE38-5457-C0D0-E472-9E364AF294BA}"/>
              </a:ext>
            </a:extLst>
          </p:cNvPr>
          <p:cNvGrpSpPr/>
          <p:nvPr/>
        </p:nvGrpSpPr>
        <p:grpSpPr>
          <a:xfrm>
            <a:off x="6268466" y="327288"/>
            <a:ext cx="3143342" cy="5687739"/>
            <a:chOff x="8298391" y="1749286"/>
            <a:chExt cx="4115583" cy="74469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A85790-0F77-1095-DF75-467326E5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53"/>
            <a:stretch>
              <a:fillRect/>
            </a:stretch>
          </p:blipFill>
          <p:spPr>
            <a:xfrm>
              <a:off x="8298391" y="1749286"/>
              <a:ext cx="4042318" cy="161129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49DC27-08FE-904A-5146-65C235B82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0451" y="3360586"/>
              <a:ext cx="4020257" cy="10956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7386812-9326-D052-3049-E374D243A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391" y="4399916"/>
              <a:ext cx="4115583" cy="316310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7531388-AFB0-EE36-C70D-A7C00C76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269" y="7563679"/>
              <a:ext cx="4085868" cy="1632573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B2977D3-72AC-AC11-59F5-352EA7F399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86" y="351302"/>
            <a:ext cx="2759805" cy="360447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D61737A-175D-C630-31C2-7E8DA1D4CD77}"/>
              </a:ext>
            </a:extLst>
          </p:cNvPr>
          <p:cNvSpPr/>
          <p:nvPr/>
        </p:nvSpPr>
        <p:spPr>
          <a:xfrm>
            <a:off x="3250096" y="0"/>
            <a:ext cx="14424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751619-8795-B68D-C0E6-CA1E4775F962}"/>
              </a:ext>
            </a:extLst>
          </p:cNvPr>
          <p:cNvGrpSpPr/>
          <p:nvPr/>
        </p:nvGrpSpPr>
        <p:grpSpPr>
          <a:xfrm>
            <a:off x="3336049" y="125390"/>
            <a:ext cx="2934488" cy="6607219"/>
            <a:chOff x="4748471" y="51999"/>
            <a:chExt cx="2934488" cy="660721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7B1039-F321-4BC3-5746-C821DCCED67A}"/>
                </a:ext>
              </a:extLst>
            </p:cNvPr>
            <p:cNvGrpSpPr/>
            <p:nvPr/>
          </p:nvGrpSpPr>
          <p:grpSpPr>
            <a:xfrm>
              <a:off x="4748471" y="51999"/>
              <a:ext cx="2934488" cy="5358385"/>
              <a:chOff x="4698774" y="0"/>
              <a:chExt cx="4546010" cy="830102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7A7671A-226B-B7EA-483F-066A75000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8774" y="0"/>
                <a:ext cx="4546010" cy="443285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8AC2301-B82C-8EA2-6B96-DD0A4E188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8774" y="4403035"/>
                <a:ext cx="4546010" cy="3897993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EFB2C0A-BCB1-18FB-8BA6-B29AD69B2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222"/>
            <a:stretch>
              <a:fillRect/>
            </a:stretch>
          </p:blipFill>
          <p:spPr>
            <a:xfrm>
              <a:off x="4748471" y="5396949"/>
              <a:ext cx="2932417" cy="1262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833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1C5EA2A-10BF-4B5E-ACC8-8A766A09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560" y="685800"/>
            <a:ext cx="5943600" cy="4379976"/>
          </a:xfrm>
        </p:spPr>
        <p:txBody>
          <a:bodyPr anchor="t">
            <a:normAutofit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5" name="Picture Placeholder 4" descr="Wood human figure">
            <a:extLst>
              <a:ext uri="{FF2B5EF4-FFF2-40B4-BE49-F238E27FC236}">
                <a16:creationId xmlns:a16="http://schemas.microsoft.com/office/drawing/2014/main" id="{50EC9FAA-E63D-15CA-F0AA-9A7CF0E508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8" b="-1"/>
          <a:stretch>
            <a:fillRect/>
          </a:stretch>
        </p:blipFill>
        <p:spPr>
          <a:xfrm>
            <a:off x="20" y="10"/>
            <a:ext cx="51053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67122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E861B16-9E20-F8C8-6B99-2FAD64B67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0432B91-AE59-BCF2-2B53-0E01BF31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0"/>
            <a:ext cx="3648456" cy="5358384"/>
          </a:xfrm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B51122-CA7E-B77E-B91E-F70E5B474C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0235" y="776940"/>
            <a:ext cx="7331765" cy="5360893"/>
          </a:xfrm>
        </p:spPr>
        <p:txBody>
          <a:bodyPr>
            <a:normAutofit/>
          </a:bodyPr>
          <a:lstStyle/>
          <a:p>
            <a:r>
              <a:rPr lang="en-US" sz="2400" dirty="0"/>
              <a:t>RMDE Context &amp; Guidance</a:t>
            </a:r>
          </a:p>
          <a:p>
            <a:endParaRPr lang="en-US" sz="2400" dirty="0"/>
          </a:p>
          <a:p>
            <a:r>
              <a:rPr lang="en-US" sz="2400" dirty="0"/>
              <a:t>Process</a:t>
            </a:r>
          </a:p>
          <a:p>
            <a:pPr lvl="1"/>
            <a:r>
              <a:rPr lang="en-US" sz="2400" dirty="0"/>
              <a:t>Pre-Match (Referee Work-Ons)</a:t>
            </a:r>
          </a:p>
          <a:p>
            <a:pPr lvl="1"/>
            <a:r>
              <a:rPr lang="en-US" sz="2400" dirty="0"/>
              <a:t>Post-Match (Adviser Report/Referee Review)</a:t>
            </a:r>
          </a:p>
          <a:p>
            <a:pPr lvl="1"/>
            <a:r>
              <a:rPr lang="en-US" sz="2400" dirty="0"/>
              <a:t>Report </a:t>
            </a:r>
            <a:r>
              <a:rPr lang="en-US" sz="2400" dirty="0" err="1"/>
              <a:t>Finalisation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9543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1047106"/>
            <a:ext cx="3648456" cy="5358384"/>
          </a:xfrm>
        </p:spPr>
        <p:txBody>
          <a:bodyPr>
            <a:noAutofit/>
          </a:bodyPr>
          <a:lstStyle/>
          <a:p>
            <a:r>
              <a:rPr lang="en-US" dirty="0"/>
              <a:t>Context &amp; Guidance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4064" y="544286"/>
            <a:ext cx="6601968" cy="55935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RMDE introduced nationally from January 2026 to replace previous Forms 1,2 &amp; 3</a:t>
            </a:r>
          </a:p>
          <a:p>
            <a:endParaRPr lang="en-US" dirty="0"/>
          </a:p>
          <a:p>
            <a:r>
              <a:rPr lang="en-US" dirty="0"/>
              <a:t>All operated via </a:t>
            </a:r>
            <a:r>
              <a:rPr lang="en-US" dirty="0" err="1"/>
              <a:t>WhosTheRef</a:t>
            </a:r>
            <a:r>
              <a:rPr lang="en-US" dirty="0"/>
              <a:t> (WTR)</a:t>
            </a:r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England Rugby/RFU</a:t>
            </a:r>
            <a:r>
              <a:rPr lang="en-US" dirty="0"/>
              <a:t> - Support for Match Officials</a:t>
            </a:r>
          </a:p>
          <a:p>
            <a:pPr lvl="1"/>
            <a:r>
              <a:rPr lang="en-GB" u="sng" dirty="0">
                <a:hlinkClick r:id="rId4"/>
              </a:rPr>
              <a:t>RMDE Report Document</a:t>
            </a:r>
            <a:r>
              <a:rPr lang="en-GB" dirty="0">
                <a:hlinkClick r:id="rId4"/>
              </a:rPr>
              <a:t> </a:t>
            </a:r>
            <a:r>
              <a:rPr lang="en-GB" dirty="0"/>
              <a:t>- blank RMDE Form</a:t>
            </a:r>
          </a:p>
          <a:p>
            <a:pPr lvl="1"/>
            <a:r>
              <a:rPr lang="en-GB" dirty="0">
                <a:hlinkClick r:id="rId5"/>
              </a:rPr>
              <a:t>RMDE Guidance Document</a:t>
            </a:r>
            <a:r>
              <a:rPr lang="en-GB" dirty="0"/>
              <a:t> - instructions</a:t>
            </a:r>
          </a:p>
          <a:p>
            <a:pPr lvl="1"/>
            <a:r>
              <a:rPr lang="en-GB" dirty="0">
                <a:hlinkClick r:id="rId6"/>
              </a:rPr>
              <a:t>Big 5 Guide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>
                <a:hlinkClick r:id="rId7"/>
              </a:rPr>
              <a:t>RFU Referees – Facebook Page (videos)</a:t>
            </a:r>
            <a:endParaRPr lang="en-US" dirty="0"/>
          </a:p>
          <a:p>
            <a:endParaRPr lang="en-US" dirty="0"/>
          </a:p>
          <a:p>
            <a:r>
              <a:rPr lang="en-US" dirty="0"/>
              <a:t>KSRFUR Guidance – issued 12</a:t>
            </a:r>
            <a:r>
              <a:rPr lang="en-US" baseline="30000" dirty="0"/>
              <a:t>th</a:t>
            </a:r>
            <a:r>
              <a:rPr lang="en-US" dirty="0"/>
              <a:t> January 2026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1BFF68-1867-AEE7-29B0-C2B418677FAC}"/>
              </a:ext>
            </a:extLst>
          </p:cNvPr>
          <p:cNvGrpSpPr/>
          <p:nvPr/>
        </p:nvGrpSpPr>
        <p:grpSpPr>
          <a:xfrm>
            <a:off x="505968" y="354547"/>
            <a:ext cx="3491213" cy="3542044"/>
            <a:chOff x="68230" y="115556"/>
            <a:chExt cx="4564162" cy="46306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877808-207B-503F-42B3-A7DCBE47A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30" y="115556"/>
              <a:ext cx="4564162" cy="205402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9DB67B-BF4C-879B-95C1-BB02DB3D71CA}"/>
                </a:ext>
              </a:extLst>
            </p:cNvPr>
            <p:cNvSpPr/>
            <p:nvPr/>
          </p:nvSpPr>
          <p:spPr>
            <a:xfrm>
              <a:off x="68230" y="2133599"/>
              <a:ext cx="4564162" cy="2612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887EF6-9CB0-E82E-445E-C8EDCDC1C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87" y="2169577"/>
              <a:ext cx="2308828" cy="2415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291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16CB4-0C99-F4C4-9FF6-4C19C2CCE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8E21E05-179C-AE2B-473B-490ECAB0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3" y="776940"/>
            <a:ext cx="3977391" cy="5358384"/>
          </a:xfrm>
        </p:spPr>
        <p:txBody>
          <a:bodyPr>
            <a:noAutofit/>
          </a:bodyPr>
          <a:lstStyle/>
          <a:p>
            <a:r>
              <a:rPr lang="en-US" dirty="0"/>
              <a:t>Pre-Match </a:t>
            </a:r>
            <a:br>
              <a:rPr lang="en-US" dirty="0"/>
            </a:br>
            <a:r>
              <a:rPr lang="en-US" dirty="0"/>
              <a:t>APPOINTMENT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1B1BFA-09CE-0E95-DD10-34FBAF3EF8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4064" y="436418"/>
            <a:ext cx="6186910" cy="57014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You get your appointment &amp; confirmation of a MOD/Assessor/Adviser/Coach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looking at the Fixtures or Reports view in WTR – </a:t>
            </a:r>
            <a:br>
              <a:rPr lang="en-US" dirty="0"/>
            </a:br>
            <a:r>
              <a:rPr lang="en-US" b="1" dirty="0"/>
              <a:t>DO NOT CLICK</a:t>
            </a:r>
            <a:r>
              <a:rPr lang="en-US" dirty="0"/>
              <a:t> on the report+ icon shown ahead of/after the game – this is for self assessment and only visible to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C015E9-28CB-53F3-2D14-FE02EED02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r="4492"/>
          <a:stretch>
            <a:fillRect/>
          </a:stretch>
        </p:blipFill>
        <p:spPr>
          <a:xfrm>
            <a:off x="4723291" y="5615252"/>
            <a:ext cx="7323513" cy="963323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F2FCAD0F-AA1F-8C12-AAEB-037E79EC5F6F}"/>
              </a:ext>
            </a:extLst>
          </p:cNvPr>
          <p:cNvSpPr/>
          <p:nvPr/>
        </p:nvSpPr>
        <p:spPr>
          <a:xfrm rot="5400000">
            <a:off x="11553867" y="5301563"/>
            <a:ext cx="419559" cy="2078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9E4145-ABDB-6A35-4FE7-AD9973979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0" t="14006" r="15810" b="23859"/>
          <a:stretch>
            <a:fillRect/>
          </a:stretch>
        </p:blipFill>
        <p:spPr>
          <a:xfrm>
            <a:off x="11430001" y="4462670"/>
            <a:ext cx="762000" cy="626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F706BF-867F-9387-DD7E-8BBA659F4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06" y="1201933"/>
            <a:ext cx="4426580" cy="2713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89E374-CCF1-F194-8354-15C3A0BCA265}"/>
              </a:ext>
            </a:extLst>
          </p:cNvPr>
          <p:cNvSpPr/>
          <p:nvPr/>
        </p:nvSpPr>
        <p:spPr>
          <a:xfrm>
            <a:off x="9051134" y="3248947"/>
            <a:ext cx="831273" cy="675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165DDE-9F70-282A-7DA2-B7730EC91438}"/>
              </a:ext>
            </a:extLst>
          </p:cNvPr>
          <p:cNvSpPr/>
          <p:nvPr/>
        </p:nvSpPr>
        <p:spPr>
          <a:xfrm>
            <a:off x="9051133" y="3368471"/>
            <a:ext cx="831273" cy="675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9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1991B-1639-CCA7-785B-4BB5AC013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14B0387-A931-7091-9CBB-F3E23F40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3" y="776940"/>
            <a:ext cx="3977391" cy="5358384"/>
          </a:xfrm>
        </p:spPr>
        <p:txBody>
          <a:bodyPr>
            <a:noAutofit/>
          </a:bodyPr>
          <a:lstStyle/>
          <a:p>
            <a:r>
              <a:rPr lang="en-US" dirty="0"/>
              <a:t>Pre-Match </a:t>
            </a:r>
            <a:br>
              <a:rPr lang="en-US" dirty="0"/>
            </a:br>
            <a:r>
              <a:rPr lang="en-US" dirty="0"/>
              <a:t>WORK-ONS (1)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93C78F8-5EA3-B27F-D1EF-029FEB0351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4064" y="436418"/>
            <a:ext cx="6601968" cy="57014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 the week ahead of the game, make contact with your assessor and complete your “Work-Ons” for the game in WTR</a:t>
            </a:r>
          </a:p>
          <a:p>
            <a:pPr marL="800100" lvl="1" indent="-457200"/>
            <a:r>
              <a:rPr lang="en-US" dirty="0"/>
              <a:t>Go to the Home screen on WTR</a:t>
            </a:r>
          </a:p>
          <a:p>
            <a:pPr marL="800100" lvl="1" indent="-457200"/>
            <a:r>
              <a:rPr lang="en-US" dirty="0"/>
              <a:t>Click on the “</a:t>
            </a:r>
            <a:r>
              <a:rPr lang="en-US" dirty="0" err="1"/>
              <a:t>Workons</a:t>
            </a:r>
            <a:r>
              <a:rPr lang="en-US" dirty="0"/>
              <a:t>” icon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3F676-C271-8BEF-A69A-A40FADA93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36" y="2585603"/>
            <a:ext cx="7383364" cy="3717103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F77DDDE2-BD3A-DAC7-2079-59B89D6E440D}"/>
              </a:ext>
            </a:extLst>
          </p:cNvPr>
          <p:cNvSpPr/>
          <p:nvPr/>
        </p:nvSpPr>
        <p:spPr>
          <a:xfrm rot="5400000">
            <a:off x="4770375" y="3289343"/>
            <a:ext cx="419559" cy="2078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0641692-E100-8A16-5414-16EB5298EAD2}"/>
              </a:ext>
            </a:extLst>
          </p:cNvPr>
          <p:cNvSpPr/>
          <p:nvPr/>
        </p:nvSpPr>
        <p:spPr>
          <a:xfrm rot="10800000">
            <a:off x="8290538" y="3990382"/>
            <a:ext cx="419559" cy="2078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4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807DC-8B56-456D-38E1-EF7200719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18AE7C3-997F-AA0C-799A-E48B16B5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3" y="776940"/>
            <a:ext cx="3977391" cy="5358384"/>
          </a:xfrm>
        </p:spPr>
        <p:txBody>
          <a:bodyPr>
            <a:noAutofit/>
          </a:bodyPr>
          <a:lstStyle/>
          <a:p>
            <a:r>
              <a:rPr lang="en-US" dirty="0"/>
              <a:t>Pre-Match</a:t>
            </a:r>
            <a:br>
              <a:rPr lang="en-US" dirty="0"/>
            </a:br>
            <a:r>
              <a:rPr lang="en-US" dirty="0"/>
              <a:t>WORK-ONS (2)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472D364-D553-AD1B-18F9-657ED19A32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9687" y="327089"/>
            <a:ext cx="7066722" cy="5701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3 sections to complete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My Game</a:t>
            </a:r>
            <a:r>
              <a:rPr lang="en-US" sz="1800" dirty="0"/>
              <a:t> – pick 2-3 areas from the Big 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My Aim</a:t>
            </a:r>
            <a:r>
              <a:rPr lang="en-US" sz="1800" dirty="0"/>
              <a:t> – free text on overall/current development objectives</a:t>
            </a:r>
            <a:endParaRPr lang="en-US" sz="1800" b="1" dirty="0"/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Work-Ons</a:t>
            </a:r>
            <a:r>
              <a:rPr lang="en-US" sz="1800" dirty="0"/>
              <a:t> – specific focus areas for this game</a:t>
            </a: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1766D-3AC5-3E11-5E55-681793512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2064495"/>
            <a:ext cx="4456107" cy="453792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4BA2E14-FE0A-6AB4-BBCD-371D916765A7}"/>
              </a:ext>
            </a:extLst>
          </p:cNvPr>
          <p:cNvSpPr/>
          <p:nvPr/>
        </p:nvSpPr>
        <p:spPr>
          <a:xfrm>
            <a:off x="5936507" y="3657602"/>
            <a:ext cx="305267" cy="3052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02A5A2-C7F1-1F8A-9D54-674F4DD378F3}"/>
              </a:ext>
            </a:extLst>
          </p:cNvPr>
          <p:cNvSpPr/>
          <p:nvPr/>
        </p:nvSpPr>
        <p:spPr>
          <a:xfrm>
            <a:off x="5936507" y="4605132"/>
            <a:ext cx="305267" cy="3052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B0C5E2-B94C-9CC2-AA94-CDEB4D18BA6E}"/>
              </a:ext>
            </a:extLst>
          </p:cNvPr>
          <p:cNvSpPr/>
          <p:nvPr/>
        </p:nvSpPr>
        <p:spPr>
          <a:xfrm>
            <a:off x="5936507" y="6345622"/>
            <a:ext cx="305267" cy="3052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0052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B7ECC-0ED2-E3D5-B989-67A4007C5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B03572-5851-AED4-84D8-45E2E4E3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3" y="776940"/>
            <a:ext cx="3977391" cy="5358384"/>
          </a:xfrm>
        </p:spPr>
        <p:txBody>
          <a:bodyPr>
            <a:noAutofit/>
          </a:bodyPr>
          <a:lstStyle/>
          <a:p>
            <a:r>
              <a:rPr lang="en-US" dirty="0"/>
              <a:t>Pre-Match</a:t>
            </a:r>
            <a:br>
              <a:rPr lang="en-US" dirty="0"/>
            </a:br>
            <a:r>
              <a:rPr lang="en-US" dirty="0"/>
              <a:t>WORK-ONS (3)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B298C2A-9928-B8A8-2438-B3A2DC8DEC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9686" y="327089"/>
            <a:ext cx="7242313" cy="57014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Completing your work-</a:t>
            </a:r>
            <a:r>
              <a:rPr lang="en-US" sz="1800" b="1" dirty="0" err="1"/>
              <a:t>ons</a:t>
            </a:r>
            <a:r>
              <a:rPr lang="en-US" sz="1800" b="1" dirty="0"/>
              <a:t> requires a title &amp; free text description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Maximum of THREE (3) work-</a:t>
            </a:r>
            <a:r>
              <a:rPr lang="en-US" sz="1800" b="1" dirty="0" err="1"/>
              <a:t>ons</a:t>
            </a:r>
            <a:endParaRPr lang="en-US" sz="1800" b="1" dirty="0"/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Work-</a:t>
            </a:r>
            <a:r>
              <a:rPr lang="en-US" sz="1800" b="1" dirty="0" err="1"/>
              <a:t>ons</a:t>
            </a:r>
            <a:r>
              <a:rPr lang="en-US" sz="1800" b="1" dirty="0"/>
              <a:t> can be marked as ‘complete’ or be deferred for the future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96780-8D5D-5983-E2D1-7C6FD6923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2"/>
          <a:stretch>
            <a:fillRect/>
          </a:stretch>
        </p:blipFill>
        <p:spPr>
          <a:xfrm>
            <a:off x="5268899" y="1907620"/>
            <a:ext cx="3521825" cy="156544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94007F2-AF30-57D2-130A-F28FA4F6D9B7}"/>
              </a:ext>
            </a:extLst>
          </p:cNvPr>
          <p:cNvSpPr/>
          <p:nvPr/>
        </p:nvSpPr>
        <p:spPr>
          <a:xfrm>
            <a:off x="4937033" y="3220280"/>
            <a:ext cx="2077278" cy="340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2FD5C4A-B3FF-0ECC-410E-5633135F16BB}"/>
              </a:ext>
            </a:extLst>
          </p:cNvPr>
          <p:cNvSpPr/>
          <p:nvPr/>
        </p:nvSpPr>
        <p:spPr>
          <a:xfrm rot="2700000">
            <a:off x="6107104" y="3594046"/>
            <a:ext cx="419559" cy="2078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848365-0641-EE25-86D6-13D6B462A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32" y="3497691"/>
            <a:ext cx="3276581" cy="3107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645089-A0B3-39E5-9C10-822BB0CF10EE}"/>
              </a:ext>
            </a:extLst>
          </p:cNvPr>
          <p:cNvSpPr txBox="1"/>
          <p:nvPr/>
        </p:nvSpPr>
        <p:spPr>
          <a:xfrm>
            <a:off x="9863513" y="3781735"/>
            <a:ext cx="21838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Note: - the presentation and formatting of this box is still buggy – WTR are working on it</a:t>
            </a:r>
          </a:p>
          <a:p>
            <a:endParaRPr lang="en-US" sz="1400" i="1" dirty="0"/>
          </a:p>
          <a:p>
            <a:r>
              <a:rPr lang="en-US" sz="1400" i="1" dirty="0"/>
              <a:t>Things to try :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starting the process again from the main work-</a:t>
            </a:r>
            <a:r>
              <a:rPr lang="en-US" sz="1400" i="1" dirty="0" err="1"/>
              <a:t>ons</a:t>
            </a:r>
            <a:r>
              <a:rPr lang="en-US" sz="1400" i="1" dirty="0"/>
              <a:t> page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refreshing the page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different browser 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632A49D-100B-BC05-D4C4-C3AFAAAD4221}"/>
              </a:ext>
            </a:extLst>
          </p:cNvPr>
          <p:cNvSpPr/>
          <p:nvPr/>
        </p:nvSpPr>
        <p:spPr>
          <a:xfrm rot="10800000">
            <a:off x="8503244" y="3577612"/>
            <a:ext cx="419559" cy="2078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AFC702C-9562-CB7D-1F4E-99842E7FAFC2}"/>
              </a:ext>
            </a:extLst>
          </p:cNvPr>
          <p:cNvSpPr/>
          <p:nvPr/>
        </p:nvSpPr>
        <p:spPr>
          <a:xfrm rot="10800000">
            <a:off x="8763820" y="5600099"/>
            <a:ext cx="419559" cy="2078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3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B00B0-508D-2A8E-8277-4223F23CA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2C6138F-0F41-F53B-EF2E-90FDC078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3" y="776940"/>
            <a:ext cx="3977391" cy="5358384"/>
          </a:xfrm>
        </p:spPr>
        <p:txBody>
          <a:bodyPr>
            <a:noAutofit/>
          </a:bodyPr>
          <a:lstStyle/>
          <a:p>
            <a:r>
              <a:rPr lang="en-US" dirty="0"/>
              <a:t>Pre-Match</a:t>
            </a:r>
            <a:br>
              <a:rPr lang="en-US" dirty="0"/>
            </a:br>
            <a:r>
              <a:rPr lang="en-US" dirty="0"/>
              <a:t>WORK-ONS (4)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945EEE-FFB1-8AD5-2C36-25B04D0294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9687" y="327089"/>
            <a:ext cx="7066722" cy="5701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Completed Example: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5421F-085B-2CA6-DAD3-3C4AA220D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09" y="941981"/>
            <a:ext cx="7772400" cy="4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6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263FE-837A-AE38-7A21-164E738E8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AA1D4DD-0779-9CD9-A531-FF7FC784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0"/>
            <a:ext cx="3648456" cy="5358384"/>
          </a:xfrm>
        </p:spPr>
        <p:txBody>
          <a:bodyPr>
            <a:noAutofit/>
          </a:bodyPr>
          <a:lstStyle/>
          <a:p>
            <a:r>
              <a:rPr lang="en-US" dirty="0"/>
              <a:t>Post-Match</a:t>
            </a:r>
            <a:br>
              <a:rPr lang="en-US" dirty="0"/>
            </a:br>
            <a:r>
              <a:rPr lang="en-US" dirty="0"/>
              <a:t>ADVISER REPORT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6C392-B5A5-FEC4-F7D1-2AA73120603C}"/>
              </a:ext>
            </a:extLst>
          </p:cNvPr>
          <p:cNvSpPr txBox="1"/>
          <p:nvPr/>
        </p:nvSpPr>
        <p:spPr>
          <a:xfrm>
            <a:off x="5174874" y="254321"/>
            <a:ext cx="5672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game, the advisers will initiate the report from WTR, by clicking on the R+ match report icon</a:t>
            </a:r>
            <a:br>
              <a:rPr lang="en-US" dirty="0"/>
            </a:br>
            <a:r>
              <a:rPr lang="en-US" dirty="0"/>
              <a:t>(Note: Forms1 &amp; 2 still available for coaches)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DCCF5-2E4A-7AD6-3BC2-11B8DE68D0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94" b="36797"/>
          <a:stretch>
            <a:fillRect/>
          </a:stretch>
        </p:blipFill>
        <p:spPr>
          <a:xfrm>
            <a:off x="5174874" y="1177651"/>
            <a:ext cx="4349136" cy="52295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5B6ECD1-0A5B-5096-8340-F3A247937D62}"/>
              </a:ext>
            </a:extLst>
          </p:cNvPr>
          <p:cNvSpPr/>
          <p:nvPr/>
        </p:nvSpPr>
        <p:spPr>
          <a:xfrm>
            <a:off x="8668988" y="4170305"/>
            <a:ext cx="554134" cy="340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AB18A380-04BE-4040-0FE5-58E4E9B92689}"/>
              </a:ext>
            </a:extLst>
          </p:cNvPr>
          <p:cNvSpPr/>
          <p:nvPr/>
        </p:nvSpPr>
        <p:spPr>
          <a:xfrm rot="9900000">
            <a:off x="9248400" y="4100130"/>
            <a:ext cx="844775" cy="3065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02873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2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Design_win32_CP_v3" id="{814715DD-6C76-4F1A-ACBC-CB50DF76A204}" vid="{32B98461-600B-47E5-8B97-25031B2AA7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Background xmlns="71af3243-3dd4-4a8d-8c0d-dd76da1f02a5">false</Background>
    <Status xmlns="71af3243-3dd4-4a8d-8c0d-dd76da1f02a5">Not started</Status>
    <TaxCatchAll xmlns="230e9df3-be65-4c73-a93b-d1236ebd677e" xsi:nil="true"/>
    <ImageTagsTaxHTField xmlns="71af3243-3dd4-4a8d-8c0d-dd76da1f02a5">
      <Terms xmlns="http://schemas.microsoft.com/office/infopath/2007/PartnerControls"/>
    </ImageTagsTaxHTField>
    <Image xmlns="71af3243-3dd4-4a8d-8c0d-dd76da1f02a5">
      <Url xsi:nil="true"/>
      <Description xsi:nil="true"/>
    </Image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D5551C-388C-42EB-B1BB-B0BF4434BA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526E5B-BE06-44ED-944C-46B3BE1A406A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230e9df3-be65-4c73-a93b-d1236ebd677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E4B3662-E706-427A-8C63-55F1C5B1CAE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187</TotalTime>
  <Words>502</Words>
  <Application>Microsoft Macintosh PowerPoint</Application>
  <PresentationFormat>Widescreen</PresentationFormat>
  <Paragraphs>87</Paragraphs>
  <Slides>15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Avenir Next LT Pro</vt:lpstr>
      <vt:lpstr>Avenir Next LT Pro Light</vt:lpstr>
      <vt:lpstr>Calibri</vt:lpstr>
      <vt:lpstr>Wingdings</vt:lpstr>
      <vt:lpstr>ColorBlockVTI</vt:lpstr>
      <vt:lpstr>Referee Match Day Experience Form [RMDE] Process</vt:lpstr>
      <vt:lpstr>Agenda</vt:lpstr>
      <vt:lpstr>Context &amp; Guidance</vt:lpstr>
      <vt:lpstr>Pre-Match  APPOINTMENT</vt:lpstr>
      <vt:lpstr>Pre-Match  WORK-ONS (1)</vt:lpstr>
      <vt:lpstr>Pre-Match WORK-ONS (2)</vt:lpstr>
      <vt:lpstr>Pre-Match WORK-ONS (3)</vt:lpstr>
      <vt:lpstr>Pre-Match WORK-ONS (4)</vt:lpstr>
      <vt:lpstr>Post-Match ADVISER REPORT (1)</vt:lpstr>
      <vt:lpstr>Post-Match ADVISER REPORT (2)</vt:lpstr>
      <vt:lpstr>Post-Match ADVISER REPORT (3)</vt:lpstr>
      <vt:lpstr>Post-Match REFEREE NOTIFICATION + COMMENTS</vt:lpstr>
      <vt:lpstr>Post-Match FINAL REPORT</vt:lpstr>
      <vt:lpstr>Post-Match FINAL REPORT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Mark Shaw</cp:lastModifiedBy>
  <cp:revision>5</cp:revision>
  <dcterms:created xsi:type="dcterms:W3CDTF">2026-04-02T15:38:39Z</dcterms:created>
  <dcterms:modified xsi:type="dcterms:W3CDTF">2026-04-07T10:26:20Z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0x01010079F111ED35F8CC479449609E8A0923A6</vt:lpwstr>
  </property>
</Properties>
</file>